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0" i="0">
                <a:solidFill>
                  <a:srgbClr val="8FA751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424242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8FA751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424242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8FA751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8FA751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42664"/>
            <a:ext cx="11808714" cy="678865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8" y="0"/>
            <a:ext cx="11667095" cy="658825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282440"/>
            <a:ext cx="11329416" cy="202844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8720328" cy="457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jpg"/><Relationship Id="rId10" Type="http://schemas.openxmlformats.org/officeDocument/2006/relationships/image" Target="../media/image4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096750" cy="681151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1980164" cy="664464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11748770" cy="6419215"/>
          </a:xfrm>
          <a:custGeom>
            <a:avLst/>
            <a:gdLst/>
            <a:ahLst/>
            <a:cxnLst/>
            <a:rect l="l" t="t" r="r" b="b"/>
            <a:pathLst>
              <a:path w="11748770" h="6419215">
                <a:moveTo>
                  <a:pt x="11725275" y="0"/>
                </a:moveTo>
                <a:lnTo>
                  <a:pt x="11748516" y="6419088"/>
                </a:lnTo>
                <a:lnTo>
                  <a:pt x="0" y="6410635"/>
                </a:lnTo>
              </a:path>
            </a:pathLst>
          </a:custGeom>
          <a:ln w="8255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5600700"/>
            <a:ext cx="11705844" cy="7802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4540" y="498093"/>
            <a:ext cx="10026650" cy="1443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0" i="0">
                <a:solidFill>
                  <a:srgbClr val="8FA751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6457" y="2168779"/>
            <a:ext cx="7870190" cy="3227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424242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1275" y="-40386"/>
            <a:ext cx="11430254" cy="64201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1275" y="-40386"/>
            <a:ext cx="11430254" cy="64201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9491" y="879347"/>
            <a:ext cx="9229344" cy="47076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4540" y="105867"/>
            <a:ext cx="10745470" cy="6258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30"/>
              <a:t>WHAT</a:t>
            </a:r>
            <a:r>
              <a:rPr dirty="0" sz="5400" spc="-100"/>
              <a:t> </a:t>
            </a:r>
            <a:r>
              <a:rPr dirty="0" sz="5400"/>
              <a:t>PEOPLE</a:t>
            </a:r>
            <a:r>
              <a:rPr dirty="0" sz="5400" spc="-65"/>
              <a:t> </a:t>
            </a:r>
            <a:r>
              <a:rPr dirty="0" sz="5400"/>
              <a:t>DON’T</a:t>
            </a:r>
            <a:r>
              <a:rPr dirty="0" sz="5400" spc="-70"/>
              <a:t> </a:t>
            </a:r>
            <a:r>
              <a:rPr dirty="0" sz="5400" spc="-10"/>
              <a:t>KNOW….</a:t>
            </a:r>
            <a:endParaRPr sz="5400"/>
          </a:p>
          <a:p>
            <a:pPr>
              <a:lnSpc>
                <a:spcPct val="100000"/>
              </a:lnSpc>
            </a:pPr>
            <a:endParaRPr sz="6600"/>
          </a:p>
          <a:p>
            <a:pPr>
              <a:lnSpc>
                <a:spcPct val="100000"/>
              </a:lnSpc>
            </a:pPr>
            <a:endParaRPr sz="6600"/>
          </a:p>
          <a:p>
            <a:pPr>
              <a:lnSpc>
                <a:spcPct val="100000"/>
              </a:lnSpc>
            </a:pPr>
            <a:endParaRPr sz="6600"/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800"/>
          </a:p>
          <a:p>
            <a:pPr marL="2917825">
              <a:lnSpc>
                <a:spcPct val="100000"/>
              </a:lnSpc>
            </a:pPr>
            <a:r>
              <a:rPr dirty="0" sz="5400">
                <a:solidFill>
                  <a:srgbClr val="FFFFFF"/>
                </a:solidFill>
              </a:rPr>
              <a:t>…THE</a:t>
            </a:r>
            <a:r>
              <a:rPr dirty="0" sz="5400" spc="-15">
                <a:solidFill>
                  <a:srgbClr val="FFFFFF"/>
                </a:solidFill>
              </a:rPr>
              <a:t> </a:t>
            </a:r>
            <a:r>
              <a:rPr dirty="0" sz="5400">
                <a:solidFill>
                  <a:srgbClr val="FFFFFF"/>
                </a:solidFill>
              </a:rPr>
              <a:t>DIAMOND IN</a:t>
            </a:r>
            <a:r>
              <a:rPr dirty="0" sz="5400" spc="-30">
                <a:solidFill>
                  <a:srgbClr val="FFFFFF"/>
                </a:solidFill>
              </a:rPr>
              <a:t> </a:t>
            </a:r>
            <a:r>
              <a:rPr dirty="0" sz="5400">
                <a:solidFill>
                  <a:srgbClr val="FFFFFF"/>
                </a:solidFill>
              </a:rPr>
              <a:t>THE </a:t>
            </a:r>
            <a:r>
              <a:rPr dirty="0" sz="5400" spc="-10">
                <a:solidFill>
                  <a:srgbClr val="FFFFFF"/>
                </a:solidFill>
              </a:rPr>
              <a:t>ROUGH</a:t>
            </a:r>
            <a:endParaRPr sz="5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6527" rIns="0" bIns="0" rtlCol="0" vert="horz">
            <a:spAutoFit/>
          </a:bodyPr>
          <a:lstStyle/>
          <a:p>
            <a:pPr marL="222123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ALL</a:t>
            </a:r>
            <a:r>
              <a:rPr dirty="0" sz="5400" spc="-30"/>
              <a:t> </a:t>
            </a:r>
            <a:r>
              <a:rPr dirty="0" sz="5400"/>
              <a:t>THINGS</a:t>
            </a:r>
            <a:r>
              <a:rPr dirty="0" sz="5400" spc="-25"/>
              <a:t> </a:t>
            </a:r>
            <a:r>
              <a:rPr dirty="0" sz="5400" spc="-10"/>
              <a:t>AWESOME</a:t>
            </a:r>
            <a:endParaRPr sz="5400"/>
          </a:p>
        </p:txBody>
      </p:sp>
      <p:grpSp>
        <p:nvGrpSpPr>
          <p:cNvPr id="3" name="object 3" descr=""/>
          <p:cNvGrpSpPr/>
          <p:nvPr/>
        </p:nvGrpSpPr>
        <p:grpSpPr>
          <a:xfrm>
            <a:off x="628650" y="2006600"/>
            <a:ext cx="10507980" cy="1652270"/>
            <a:chOff x="628650" y="2006600"/>
            <a:chExt cx="10507980" cy="16522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2063496"/>
              <a:ext cx="3310128" cy="153619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28650" y="2006599"/>
              <a:ext cx="3424554" cy="1649730"/>
            </a:xfrm>
            <a:custGeom>
              <a:avLst/>
              <a:gdLst/>
              <a:ahLst/>
              <a:cxnLst/>
              <a:rect l="l" t="t" r="r" b="b"/>
              <a:pathLst>
                <a:path w="3424554" h="1649729">
                  <a:moveTo>
                    <a:pt x="3401568" y="22860"/>
                  </a:moveTo>
                  <a:lnTo>
                    <a:pt x="3367278" y="22860"/>
                  </a:lnTo>
                  <a:lnTo>
                    <a:pt x="3367278" y="57150"/>
                  </a:lnTo>
                  <a:lnTo>
                    <a:pt x="3367278" y="1592580"/>
                  </a:lnTo>
                  <a:lnTo>
                    <a:pt x="57150" y="1592580"/>
                  </a:lnTo>
                  <a:lnTo>
                    <a:pt x="57150" y="57150"/>
                  </a:lnTo>
                  <a:lnTo>
                    <a:pt x="3367278" y="57150"/>
                  </a:lnTo>
                  <a:lnTo>
                    <a:pt x="3367278" y="22860"/>
                  </a:lnTo>
                  <a:lnTo>
                    <a:pt x="22860" y="22860"/>
                  </a:lnTo>
                  <a:lnTo>
                    <a:pt x="22860" y="57150"/>
                  </a:lnTo>
                  <a:lnTo>
                    <a:pt x="22860" y="1592580"/>
                  </a:lnTo>
                  <a:lnTo>
                    <a:pt x="22860" y="1626870"/>
                  </a:lnTo>
                  <a:lnTo>
                    <a:pt x="3401568" y="1626870"/>
                  </a:lnTo>
                  <a:lnTo>
                    <a:pt x="3401568" y="1593088"/>
                  </a:lnTo>
                  <a:lnTo>
                    <a:pt x="3401568" y="1592580"/>
                  </a:lnTo>
                  <a:lnTo>
                    <a:pt x="3401568" y="57150"/>
                  </a:lnTo>
                  <a:lnTo>
                    <a:pt x="3401568" y="56896"/>
                  </a:lnTo>
                  <a:lnTo>
                    <a:pt x="3401568" y="22860"/>
                  </a:lnTo>
                  <a:close/>
                </a:path>
                <a:path w="3424554" h="1649729">
                  <a:moveTo>
                    <a:pt x="3424428" y="0"/>
                  </a:moveTo>
                  <a:lnTo>
                    <a:pt x="3412998" y="0"/>
                  </a:lnTo>
                  <a:lnTo>
                    <a:pt x="3412998" y="11430"/>
                  </a:lnTo>
                  <a:lnTo>
                    <a:pt x="3412998" y="1638300"/>
                  </a:lnTo>
                  <a:lnTo>
                    <a:pt x="11430" y="1638300"/>
                  </a:lnTo>
                  <a:lnTo>
                    <a:pt x="11430" y="11430"/>
                  </a:lnTo>
                  <a:lnTo>
                    <a:pt x="3412998" y="11430"/>
                  </a:lnTo>
                  <a:lnTo>
                    <a:pt x="3412998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1638300"/>
                  </a:lnTo>
                  <a:lnTo>
                    <a:pt x="0" y="1649730"/>
                  </a:lnTo>
                  <a:lnTo>
                    <a:pt x="3424428" y="1649730"/>
                  </a:lnTo>
                  <a:lnTo>
                    <a:pt x="3424428" y="1638808"/>
                  </a:lnTo>
                  <a:lnTo>
                    <a:pt x="3424428" y="1638300"/>
                  </a:lnTo>
                  <a:lnTo>
                    <a:pt x="3424428" y="11430"/>
                  </a:lnTo>
                  <a:lnTo>
                    <a:pt x="3424428" y="11176"/>
                  </a:lnTo>
                  <a:lnTo>
                    <a:pt x="342442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0" y="2063496"/>
              <a:ext cx="3310128" cy="153466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179570" y="2006599"/>
              <a:ext cx="3424554" cy="1648460"/>
            </a:xfrm>
            <a:custGeom>
              <a:avLst/>
              <a:gdLst/>
              <a:ahLst/>
              <a:cxnLst/>
              <a:rect l="l" t="t" r="r" b="b"/>
              <a:pathLst>
                <a:path w="3424554" h="1648460">
                  <a:moveTo>
                    <a:pt x="3401568" y="22860"/>
                  </a:moveTo>
                  <a:lnTo>
                    <a:pt x="3367278" y="22860"/>
                  </a:lnTo>
                  <a:lnTo>
                    <a:pt x="3367278" y="57150"/>
                  </a:lnTo>
                  <a:lnTo>
                    <a:pt x="3367278" y="1591310"/>
                  </a:lnTo>
                  <a:lnTo>
                    <a:pt x="57150" y="1591310"/>
                  </a:lnTo>
                  <a:lnTo>
                    <a:pt x="57150" y="57150"/>
                  </a:lnTo>
                  <a:lnTo>
                    <a:pt x="3367278" y="57150"/>
                  </a:lnTo>
                  <a:lnTo>
                    <a:pt x="3367278" y="22860"/>
                  </a:lnTo>
                  <a:lnTo>
                    <a:pt x="22860" y="22860"/>
                  </a:lnTo>
                  <a:lnTo>
                    <a:pt x="22860" y="57150"/>
                  </a:lnTo>
                  <a:lnTo>
                    <a:pt x="22860" y="1591310"/>
                  </a:lnTo>
                  <a:lnTo>
                    <a:pt x="22860" y="1625600"/>
                  </a:lnTo>
                  <a:lnTo>
                    <a:pt x="3401568" y="1625600"/>
                  </a:lnTo>
                  <a:lnTo>
                    <a:pt x="3401568" y="1591564"/>
                  </a:lnTo>
                  <a:lnTo>
                    <a:pt x="3401568" y="1591310"/>
                  </a:lnTo>
                  <a:lnTo>
                    <a:pt x="3401568" y="57150"/>
                  </a:lnTo>
                  <a:lnTo>
                    <a:pt x="3401568" y="56896"/>
                  </a:lnTo>
                  <a:lnTo>
                    <a:pt x="3401568" y="22860"/>
                  </a:lnTo>
                  <a:close/>
                </a:path>
                <a:path w="3424554" h="1648460">
                  <a:moveTo>
                    <a:pt x="3424428" y="0"/>
                  </a:moveTo>
                  <a:lnTo>
                    <a:pt x="3412998" y="0"/>
                  </a:lnTo>
                  <a:lnTo>
                    <a:pt x="3412998" y="11430"/>
                  </a:lnTo>
                  <a:lnTo>
                    <a:pt x="3412998" y="1637030"/>
                  </a:lnTo>
                  <a:lnTo>
                    <a:pt x="11430" y="1637030"/>
                  </a:lnTo>
                  <a:lnTo>
                    <a:pt x="11430" y="11430"/>
                  </a:lnTo>
                  <a:lnTo>
                    <a:pt x="3412998" y="11430"/>
                  </a:lnTo>
                  <a:lnTo>
                    <a:pt x="3412998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1637030"/>
                  </a:lnTo>
                  <a:lnTo>
                    <a:pt x="0" y="1648460"/>
                  </a:lnTo>
                  <a:lnTo>
                    <a:pt x="3424428" y="1648460"/>
                  </a:lnTo>
                  <a:lnTo>
                    <a:pt x="3424428" y="1637284"/>
                  </a:lnTo>
                  <a:lnTo>
                    <a:pt x="3424428" y="1637030"/>
                  </a:lnTo>
                  <a:lnTo>
                    <a:pt x="3424428" y="11430"/>
                  </a:lnTo>
                  <a:lnTo>
                    <a:pt x="3424428" y="11176"/>
                  </a:lnTo>
                  <a:lnTo>
                    <a:pt x="342442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69352" y="2063496"/>
              <a:ext cx="3310128" cy="153771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7712202" y="2006599"/>
              <a:ext cx="3424554" cy="1652270"/>
            </a:xfrm>
            <a:custGeom>
              <a:avLst/>
              <a:gdLst/>
              <a:ahLst/>
              <a:cxnLst/>
              <a:rect l="l" t="t" r="r" b="b"/>
              <a:pathLst>
                <a:path w="3424554" h="1652270">
                  <a:moveTo>
                    <a:pt x="3401568" y="22860"/>
                  </a:moveTo>
                  <a:lnTo>
                    <a:pt x="22860" y="22860"/>
                  </a:lnTo>
                  <a:lnTo>
                    <a:pt x="22860" y="57150"/>
                  </a:lnTo>
                  <a:lnTo>
                    <a:pt x="22860" y="1595120"/>
                  </a:lnTo>
                  <a:lnTo>
                    <a:pt x="22860" y="1629410"/>
                  </a:lnTo>
                  <a:lnTo>
                    <a:pt x="3401568" y="1629410"/>
                  </a:lnTo>
                  <a:lnTo>
                    <a:pt x="3401568" y="1595120"/>
                  </a:lnTo>
                  <a:lnTo>
                    <a:pt x="57150" y="1595120"/>
                  </a:lnTo>
                  <a:lnTo>
                    <a:pt x="57150" y="57150"/>
                  </a:lnTo>
                  <a:lnTo>
                    <a:pt x="3367278" y="57150"/>
                  </a:lnTo>
                  <a:lnTo>
                    <a:pt x="3367278" y="1594612"/>
                  </a:lnTo>
                  <a:lnTo>
                    <a:pt x="3401568" y="1594612"/>
                  </a:lnTo>
                  <a:lnTo>
                    <a:pt x="3401568" y="57150"/>
                  </a:lnTo>
                  <a:lnTo>
                    <a:pt x="3401568" y="56896"/>
                  </a:lnTo>
                  <a:lnTo>
                    <a:pt x="3401568" y="22860"/>
                  </a:lnTo>
                  <a:close/>
                </a:path>
                <a:path w="3424554" h="1652270">
                  <a:moveTo>
                    <a:pt x="3424428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1640840"/>
                  </a:lnTo>
                  <a:lnTo>
                    <a:pt x="0" y="1652270"/>
                  </a:lnTo>
                  <a:lnTo>
                    <a:pt x="3424428" y="1652270"/>
                  </a:lnTo>
                  <a:lnTo>
                    <a:pt x="3424428" y="1640840"/>
                  </a:lnTo>
                  <a:lnTo>
                    <a:pt x="11430" y="1640840"/>
                  </a:lnTo>
                  <a:lnTo>
                    <a:pt x="11430" y="11430"/>
                  </a:lnTo>
                  <a:lnTo>
                    <a:pt x="3412998" y="11430"/>
                  </a:lnTo>
                  <a:lnTo>
                    <a:pt x="3412998" y="1640332"/>
                  </a:lnTo>
                  <a:lnTo>
                    <a:pt x="3424428" y="1640332"/>
                  </a:lnTo>
                  <a:lnTo>
                    <a:pt x="3424428" y="11430"/>
                  </a:lnTo>
                  <a:lnTo>
                    <a:pt x="3424428" y="11176"/>
                  </a:lnTo>
                  <a:lnTo>
                    <a:pt x="342442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905662" y="3836610"/>
            <a:ext cx="2882265" cy="1459230"/>
          </a:xfrm>
          <a:prstGeom prst="rect">
            <a:avLst/>
          </a:prstGeom>
        </p:spPr>
        <p:txBody>
          <a:bodyPr wrap="square" lIns="0" tIns="1708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45"/>
              </a:spcBef>
            </a:pPr>
            <a:r>
              <a:rPr dirty="0" sz="2200" spc="-10">
                <a:solidFill>
                  <a:srgbClr val="8FA751"/>
                </a:solidFill>
                <a:latin typeface="Impact"/>
                <a:cs typeface="Impact"/>
              </a:rPr>
              <a:t>RELATIONSHIP</a:t>
            </a:r>
            <a:r>
              <a:rPr dirty="0" sz="2200" spc="-75">
                <a:solidFill>
                  <a:srgbClr val="8FA751"/>
                </a:solidFill>
                <a:latin typeface="Impact"/>
                <a:cs typeface="Impact"/>
              </a:rPr>
              <a:t> </a:t>
            </a:r>
            <a:r>
              <a:rPr dirty="0" sz="2200" spc="-10">
                <a:solidFill>
                  <a:srgbClr val="8FA751"/>
                </a:solidFill>
                <a:latin typeface="Impact"/>
                <a:cs typeface="Impact"/>
              </a:rPr>
              <a:t>EXCELLENCE</a:t>
            </a:r>
            <a:endParaRPr sz="2200">
              <a:latin typeface="Impact"/>
              <a:cs typeface="Impact"/>
            </a:endParaRPr>
          </a:p>
          <a:p>
            <a:pPr algn="ctr">
              <a:lnSpc>
                <a:spcPct val="100000"/>
              </a:lnSpc>
              <a:spcBef>
                <a:spcPts val="730"/>
              </a:spcBef>
            </a:pPr>
            <a:r>
              <a:rPr dirty="0" sz="1300" spc="-10">
                <a:latin typeface="Impact"/>
                <a:cs typeface="Impact"/>
              </a:rPr>
              <a:t>KNOWLEDGEABLE</a:t>
            </a:r>
            <a:r>
              <a:rPr dirty="0" sz="1300" spc="-5">
                <a:latin typeface="Impact"/>
                <a:cs typeface="Impact"/>
              </a:rPr>
              <a:t> </a:t>
            </a:r>
            <a:r>
              <a:rPr dirty="0" sz="1300">
                <a:latin typeface="Impact"/>
                <a:cs typeface="Impact"/>
              </a:rPr>
              <a:t>&amp;</a:t>
            </a:r>
            <a:r>
              <a:rPr dirty="0" sz="1300" spc="10">
                <a:latin typeface="Impact"/>
                <a:cs typeface="Impact"/>
              </a:rPr>
              <a:t> </a:t>
            </a:r>
            <a:r>
              <a:rPr dirty="0" sz="1300" spc="-20">
                <a:latin typeface="Impact"/>
                <a:cs typeface="Impact"/>
              </a:rPr>
              <a:t>FRIENDLY</a:t>
            </a:r>
            <a:r>
              <a:rPr dirty="0" sz="1300" spc="5">
                <a:latin typeface="Impact"/>
                <a:cs typeface="Impact"/>
              </a:rPr>
              <a:t> </a:t>
            </a:r>
            <a:r>
              <a:rPr dirty="0" sz="1300" spc="-20">
                <a:latin typeface="Impact"/>
                <a:cs typeface="Impact"/>
              </a:rPr>
              <a:t>STAFF</a:t>
            </a:r>
            <a:endParaRPr sz="1300">
              <a:latin typeface="Impact"/>
              <a:cs typeface="Impact"/>
            </a:endParaRPr>
          </a:p>
          <a:p>
            <a:pPr algn="ctr" marL="532130" marR="525145">
              <a:lnSpc>
                <a:spcPct val="163800"/>
              </a:lnSpc>
              <a:spcBef>
                <a:spcPts val="5"/>
              </a:spcBef>
            </a:pPr>
            <a:r>
              <a:rPr dirty="0" sz="1300" spc="-10">
                <a:latin typeface="Impact"/>
                <a:cs typeface="Impact"/>
              </a:rPr>
              <a:t>PROFESSIONALS</a:t>
            </a:r>
            <a:r>
              <a:rPr dirty="0" sz="1300" spc="15">
                <a:latin typeface="Impact"/>
                <a:cs typeface="Impact"/>
              </a:rPr>
              <a:t> </a:t>
            </a:r>
            <a:r>
              <a:rPr dirty="0" sz="1300">
                <a:latin typeface="Impact"/>
                <a:cs typeface="Impact"/>
              </a:rPr>
              <a:t>IN</a:t>
            </a:r>
            <a:r>
              <a:rPr dirty="0" sz="1300" spc="-20">
                <a:latin typeface="Impact"/>
                <a:cs typeface="Impact"/>
              </a:rPr>
              <a:t> </a:t>
            </a:r>
            <a:r>
              <a:rPr dirty="0" sz="1300">
                <a:latin typeface="Impact"/>
                <a:cs typeface="Impact"/>
              </a:rPr>
              <a:t>THE</a:t>
            </a:r>
            <a:r>
              <a:rPr dirty="0" sz="1300" spc="-25">
                <a:latin typeface="Impact"/>
                <a:cs typeface="Impact"/>
              </a:rPr>
              <a:t> </a:t>
            </a:r>
            <a:r>
              <a:rPr dirty="0" sz="1300" spc="-10">
                <a:latin typeface="Impact"/>
                <a:cs typeface="Impact"/>
              </a:rPr>
              <a:t>FIELD </a:t>
            </a:r>
            <a:r>
              <a:rPr dirty="0" sz="1300">
                <a:latin typeface="Impact"/>
                <a:cs typeface="Impact"/>
              </a:rPr>
              <a:t>ONE</a:t>
            </a:r>
            <a:r>
              <a:rPr dirty="0" sz="1300" spc="-40">
                <a:latin typeface="Impact"/>
                <a:cs typeface="Impact"/>
              </a:rPr>
              <a:t> </a:t>
            </a:r>
            <a:r>
              <a:rPr dirty="0" sz="1300">
                <a:latin typeface="Impact"/>
                <a:cs typeface="Impact"/>
              </a:rPr>
              <a:t>STOP</a:t>
            </a:r>
            <a:r>
              <a:rPr dirty="0" sz="1300" spc="-30">
                <a:latin typeface="Impact"/>
                <a:cs typeface="Impact"/>
              </a:rPr>
              <a:t> </a:t>
            </a:r>
            <a:r>
              <a:rPr dirty="0" sz="1300" spc="-20">
                <a:latin typeface="Impact"/>
                <a:cs typeface="Impact"/>
              </a:rPr>
              <a:t>SHOP</a:t>
            </a:r>
            <a:endParaRPr sz="1300">
              <a:latin typeface="Impact"/>
              <a:cs typeface="Impac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767198" y="3836610"/>
            <a:ext cx="2251075" cy="1459230"/>
          </a:xfrm>
          <a:prstGeom prst="rect">
            <a:avLst/>
          </a:prstGeom>
        </p:spPr>
        <p:txBody>
          <a:bodyPr wrap="square" lIns="0" tIns="1708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45"/>
              </a:spcBef>
            </a:pPr>
            <a:r>
              <a:rPr dirty="0" sz="2200">
                <a:solidFill>
                  <a:srgbClr val="8FA751"/>
                </a:solidFill>
                <a:latin typeface="Impact"/>
                <a:cs typeface="Impact"/>
              </a:rPr>
              <a:t>SERVICE</a:t>
            </a:r>
            <a:r>
              <a:rPr dirty="0" sz="2200" spc="-90">
                <a:solidFill>
                  <a:srgbClr val="8FA751"/>
                </a:solidFill>
                <a:latin typeface="Impact"/>
                <a:cs typeface="Impact"/>
              </a:rPr>
              <a:t> </a:t>
            </a:r>
            <a:r>
              <a:rPr dirty="0" sz="2200" spc="-10">
                <a:solidFill>
                  <a:srgbClr val="8FA751"/>
                </a:solidFill>
                <a:latin typeface="Impact"/>
                <a:cs typeface="Impact"/>
              </a:rPr>
              <a:t>EXCELLENCE</a:t>
            </a:r>
            <a:endParaRPr sz="2200">
              <a:latin typeface="Impact"/>
              <a:cs typeface="Impact"/>
            </a:endParaRPr>
          </a:p>
          <a:p>
            <a:pPr algn="ctr">
              <a:lnSpc>
                <a:spcPct val="100000"/>
              </a:lnSpc>
              <a:spcBef>
                <a:spcPts val="730"/>
              </a:spcBef>
            </a:pPr>
            <a:r>
              <a:rPr dirty="0" sz="1300">
                <a:latin typeface="Impact"/>
                <a:cs typeface="Impact"/>
              </a:rPr>
              <a:t>STUDENT</a:t>
            </a:r>
            <a:r>
              <a:rPr dirty="0" sz="1300" spc="-40">
                <a:latin typeface="Impact"/>
                <a:cs typeface="Impact"/>
              </a:rPr>
              <a:t> </a:t>
            </a:r>
            <a:r>
              <a:rPr dirty="0" sz="1300" spc="-10">
                <a:latin typeface="Impact"/>
                <a:cs typeface="Impact"/>
              </a:rPr>
              <a:t>SUPPORT</a:t>
            </a:r>
            <a:r>
              <a:rPr dirty="0" sz="1300" spc="-25">
                <a:latin typeface="Impact"/>
                <a:cs typeface="Impact"/>
              </a:rPr>
              <a:t> </a:t>
            </a:r>
            <a:r>
              <a:rPr dirty="0" sz="1300" spc="-10">
                <a:latin typeface="Impact"/>
                <a:cs typeface="Impact"/>
              </a:rPr>
              <a:t>SERVICES</a:t>
            </a:r>
            <a:endParaRPr sz="1300">
              <a:latin typeface="Impact"/>
              <a:cs typeface="Impact"/>
            </a:endParaRPr>
          </a:p>
          <a:p>
            <a:pPr algn="ctr" marL="416559" marR="410845" indent="-635">
              <a:lnSpc>
                <a:spcPct val="163800"/>
              </a:lnSpc>
              <a:spcBef>
                <a:spcPts val="5"/>
              </a:spcBef>
            </a:pPr>
            <a:r>
              <a:rPr dirty="0" sz="1300">
                <a:latin typeface="Impact"/>
                <a:cs typeface="Impact"/>
              </a:rPr>
              <a:t>STUDENT</a:t>
            </a:r>
            <a:r>
              <a:rPr dirty="0" sz="1300" spc="-60">
                <a:latin typeface="Impact"/>
                <a:cs typeface="Impact"/>
              </a:rPr>
              <a:t> </a:t>
            </a:r>
            <a:r>
              <a:rPr dirty="0" sz="1300" spc="-10">
                <a:latin typeface="Impact"/>
                <a:cs typeface="Impact"/>
              </a:rPr>
              <a:t>LOUNGE </a:t>
            </a:r>
            <a:r>
              <a:rPr dirty="0" sz="1300">
                <a:latin typeface="Impact"/>
                <a:cs typeface="Impact"/>
              </a:rPr>
              <a:t>COMPUTER</a:t>
            </a:r>
            <a:r>
              <a:rPr dirty="0" sz="1300" spc="-45">
                <a:latin typeface="Impact"/>
                <a:cs typeface="Impact"/>
              </a:rPr>
              <a:t> </a:t>
            </a:r>
            <a:r>
              <a:rPr dirty="0" sz="1300" spc="-10">
                <a:latin typeface="Impact"/>
                <a:cs typeface="Impact"/>
              </a:rPr>
              <a:t>COMMONS</a:t>
            </a:r>
            <a:endParaRPr sz="1300">
              <a:latin typeface="Impact"/>
              <a:cs typeface="Impac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227314" y="3836610"/>
            <a:ext cx="2394585" cy="1459230"/>
          </a:xfrm>
          <a:prstGeom prst="rect">
            <a:avLst/>
          </a:prstGeom>
        </p:spPr>
        <p:txBody>
          <a:bodyPr wrap="square" lIns="0" tIns="1708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45"/>
              </a:spcBef>
            </a:pPr>
            <a:r>
              <a:rPr dirty="0" sz="2200">
                <a:solidFill>
                  <a:srgbClr val="8FA751"/>
                </a:solidFill>
                <a:latin typeface="Impact"/>
                <a:cs typeface="Impact"/>
              </a:rPr>
              <a:t>LEARNING</a:t>
            </a:r>
            <a:r>
              <a:rPr dirty="0" sz="2200" spc="-95">
                <a:solidFill>
                  <a:srgbClr val="8FA751"/>
                </a:solidFill>
                <a:latin typeface="Impact"/>
                <a:cs typeface="Impact"/>
              </a:rPr>
              <a:t> </a:t>
            </a:r>
            <a:r>
              <a:rPr dirty="0" sz="2200" spc="-10">
                <a:solidFill>
                  <a:srgbClr val="8FA751"/>
                </a:solidFill>
                <a:latin typeface="Impact"/>
                <a:cs typeface="Impact"/>
              </a:rPr>
              <a:t>EXCELLENCE</a:t>
            </a:r>
            <a:endParaRPr sz="2200">
              <a:latin typeface="Impact"/>
              <a:cs typeface="Impact"/>
            </a:endParaRPr>
          </a:p>
          <a:p>
            <a:pPr algn="ctr">
              <a:lnSpc>
                <a:spcPct val="100000"/>
              </a:lnSpc>
              <a:spcBef>
                <a:spcPts val="730"/>
              </a:spcBef>
            </a:pPr>
            <a:r>
              <a:rPr dirty="0" sz="1300">
                <a:latin typeface="Impact"/>
                <a:cs typeface="Impact"/>
              </a:rPr>
              <a:t>LARGE</a:t>
            </a:r>
            <a:r>
              <a:rPr dirty="0" sz="1300" spc="-10">
                <a:latin typeface="Impact"/>
                <a:cs typeface="Impact"/>
              </a:rPr>
              <a:t> HANDS-</a:t>
            </a:r>
            <a:r>
              <a:rPr dirty="0" sz="1300">
                <a:latin typeface="Impact"/>
                <a:cs typeface="Impact"/>
              </a:rPr>
              <a:t>ON</a:t>
            </a:r>
            <a:r>
              <a:rPr dirty="0" sz="1300" spc="-5">
                <a:latin typeface="Impact"/>
                <a:cs typeface="Impact"/>
              </a:rPr>
              <a:t> </a:t>
            </a:r>
            <a:r>
              <a:rPr dirty="0" sz="1300" spc="-20">
                <a:latin typeface="Impact"/>
                <a:cs typeface="Impact"/>
              </a:rPr>
              <a:t>LABS</a:t>
            </a:r>
            <a:endParaRPr sz="1300">
              <a:latin typeface="Impact"/>
              <a:cs typeface="Impact"/>
            </a:endParaRPr>
          </a:p>
          <a:p>
            <a:pPr algn="ctr">
              <a:lnSpc>
                <a:spcPct val="100000"/>
              </a:lnSpc>
              <a:spcBef>
                <a:spcPts val="1000"/>
              </a:spcBef>
            </a:pPr>
            <a:r>
              <a:rPr dirty="0" sz="1300">
                <a:latin typeface="Impact"/>
                <a:cs typeface="Impact"/>
              </a:rPr>
              <a:t>INDUSTRY</a:t>
            </a:r>
            <a:r>
              <a:rPr dirty="0" sz="1300" spc="-60">
                <a:latin typeface="Impact"/>
                <a:cs typeface="Impact"/>
              </a:rPr>
              <a:t> </a:t>
            </a:r>
            <a:r>
              <a:rPr dirty="0" sz="1300" spc="-10">
                <a:latin typeface="Impact"/>
                <a:cs typeface="Impact"/>
              </a:rPr>
              <a:t>STANDARDS</a:t>
            </a:r>
            <a:endParaRPr sz="1300">
              <a:latin typeface="Impact"/>
              <a:cs typeface="Impact"/>
            </a:endParaRPr>
          </a:p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dirty="0" sz="1300">
                <a:latin typeface="Impact"/>
                <a:cs typeface="Impact"/>
              </a:rPr>
              <a:t>JOB</a:t>
            </a:r>
            <a:r>
              <a:rPr dirty="0" sz="1300" spc="-40">
                <a:latin typeface="Impact"/>
                <a:cs typeface="Impact"/>
              </a:rPr>
              <a:t> </a:t>
            </a:r>
            <a:r>
              <a:rPr dirty="0" sz="1300" spc="-10">
                <a:latin typeface="Impact"/>
                <a:cs typeface="Impact"/>
              </a:rPr>
              <a:t>PLACEMENT/APPRENTICESHIPS</a:t>
            </a:r>
            <a:endParaRPr sz="13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6520" rIns="0" bIns="0" rtlCol="0" vert="horz">
            <a:spAutoFit/>
          </a:bodyPr>
          <a:lstStyle/>
          <a:p>
            <a:pPr marL="12700" marR="5080">
              <a:lnSpc>
                <a:spcPts val="5290"/>
              </a:lnSpc>
              <a:spcBef>
                <a:spcPts val="760"/>
              </a:spcBef>
            </a:pPr>
            <a:r>
              <a:rPr dirty="0" spc="-45"/>
              <a:t>AGRICULTURE</a:t>
            </a:r>
            <a:r>
              <a:rPr dirty="0" spc="-130"/>
              <a:t> </a:t>
            </a:r>
            <a:r>
              <a:rPr dirty="0" spc="-20"/>
              <a:t>TECHNOLOGY</a:t>
            </a:r>
            <a:r>
              <a:rPr dirty="0" spc="-130"/>
              <a:t> </a:t>
            </a:r>
            <a:r>
              <a:rPr dirty="0" spc="-10"/>
              <a:t>MANAGEMENT, </a:t>
            </a:r>
            <a:r>
              <a:rPr dirty="0"/>
              <a:t>AAS</a:t>
            </a:r>
            <a:r>
              <a:rPr dirty="0" spc="40"/>
              <a:t> </a:t>
            </a:r>
            <a:r>
              <a:rPr dirty="0" spc="-10"/>
              <a:t>DEGREE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67690" y="5794413"/>
            <a:ext cx="506095" cy="397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00" spc="-25">
                <a:solidFill>
                  <a:srgbClr val="FFFFFF"/>
                </a:solidFill>
                <a:latin typeface="Impact"/>
                <a:cs typeface="Impact"/>
              </a:rPr>
              <a:t>AGS</a:t>
            </a:r>
            <a:endParaRPr sz="2400">
              <a:latin typeface="Impact"/>
              <a:cs typeface="Impact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99085" marR="75628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720" algn="l"/>
              </a:tabLst>
            </a:pPr>
            <a:r>
              <a:rPr dirty="0"/>
              <a:t>Agriculture</a:t>
            </a:r>
            <a:r>
              <a:rPr dirty="0" spc="-85"/>
              <a:t> </a:t>
            </a:r>
            <a:r>
              <a:rPr dirty="0" spc="-10"/>
              <a:t>Technology</a:t>
            </a:r>
            <a:r>
              <a:rPr dirty="0" spc="-60"/>
              <a:t> </a:t>
            </a:r>
            <a:r>
              <a:rPr dirty="0" spc="-10"/>
              <a:t>Management, Certificate</a:t>
            </a: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424242"/>
              </a:buClr>
              <a:buFont typeface="Arial"/>
              <a:buChar char="•"/>
            </a:pPr>
            <a:endParaRPr sz="340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/>
              <a:t>Animal</a:t>
            </a:r>
            <a:r>
              <a:rPr dirty="0" spc="-15"/>
              <a:t> </a:t>
            </a:r>
            <a:r>
              <a:rPr dirty="0"/>
              <a:t>Care</a:t>
            </a:r>
            <a:r>
              <a:rPr dirty="0" spc="-5"/>
              <a:t> </a:t>
            </a:r>
            <a:r>
              <a:rPr dirty="0"/>
              <a:t>and</a:t>
            </a:r>
            <a:r>
              <a:rPr dirty="0" spc="-15"/>
              <a:t> </a:t>
            </a:r>
            <a:r>
              <a:rPr dirty="0"/>
              <a:t>Management,</a:t>
            </a:r>
            <a:r>
              <a:rPr dirty="0" spc="-30"/>
              <a:t> </a:t>
            </a:r>
            <a:r>
              <a:rPr dirty="0" spc="-10"/>
              <a:t>Certificate</a:t>
            </a: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424242"/>
              </a:buClr>
              <a:buFont typeface="Arial"/>
              <a:buChar char="•"/>
            </a:pPr>
            <a:endParaRPr sz="3400"/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720" algn="l"/>
              </a:tabLst>
            </a:pPr>
            <a:r>
              <a:rPr dirty="0"/>
              <a:t>Production</a:t>
            </a:r>
            <a:r>
              <a:rPr dirty="0" spc="-50"/>
              <a:t> </a:t>
            </a:r>
            <a:r>
              <a:rPr dirty="0"/>
              <a:t>Horticulture,</a:t>
            </a:r>
            <a:r>
              <a:rPr dirty="0" spc="-50"/>
              <a:t> </a:t>
            </a:r>
            <a:r>
              <a:rPr dirty="0" spc="-10"/>
              <a:t>Certificate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652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ANIMAL</a:t>
            </a:r>
            <a:r>
              <a:rPr dirty="0" sz="5400" spc="-40"/>
              <a:t> </a:t>
            </a:r>
            <a:r>
              <a:rPr dirty="0" sz="5400"/>
              <a:t>CARE AND </a:t>
            </a:r>
            <a:r>
              <a:rPr dirty="0" sz="5400" spc="-10"/>
              <a:t>MANAGEMENT</a:t>
            </a:r>
            <a:endParaRPr sz="5400"/>
          </a:p>
        </p:txBody>
      </p:sp>
      <p:grpSp>
        <p:nvGrpSpPr>
          <p:cNvPr id="3" name="object 3" descr=""/>
          <p:cNvGrpSpPr/>
          <p:nvPr/>
        </p:nvGrpSpPr>
        <p:grpSpPr>
          <a:xfrm>
            <a:off x="437387" y="2086355"/>
            <a:ext cx="10796270" cy="2490470"/>
            <a:chOff x="437387" y="2086355"/>
            <a:chExt cx="10796270" cy="24904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387" y="2089403"/>
              <a:ext cx="3288791" cy="246583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17180" y="2089403"/>
              <a:ext cx="3316224" cy="248716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2503" y="2086355"/>
              <a:ext cx="3578352" cy="2490216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367690" y="5794413"/>
            <a:ext cx="506095" cy="397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00" spc="-25">
                <a:solidFill>
                  <a:srgbClr val="FFFFFF"/>
                </a:solidFill>
                <a:latin typeface="Impact"/>
                <a:cs typeface="Impact"/>
              </a:rPr>
              <a:t>AGS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652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PRODUCTION</a:t>
            </a:r>
            <a:r>
              <a:rPr dirty="0" sz="5400" spc="-40"/>
              <a:t> </a:t>
            </a:r>
            <a:r>
              <a:rPr dirty="0" sz="5400" spc="-35"/>
              <a:t>HORTICULTURE</a:t>
            </a:r>
            <a:endParaRPr sz="5400"/>
          </a:p>
        </p:txBody>
      </p:sp>
      <p:grpSp>
        <p:nvGrpSpPr>
          <p:cNvPr id="3" name="object 3" descr=""/>
          <p:cNvGrpSpPr/>
          <p:nvPr/>
        </p:nvGrpSpPr>
        <p:grpSpPr>
          <a:xfrm>
            <a:off x="288036" y="2013204"/>
            <a:ext cx="11040110" cy="2684145"/>
            <a:chOff x="288036" y="2013204"/>
            <a:chExt cx="11040110" cy="26841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9540" y="2013204"/>
              <a:ext cx="3578352" cy="268376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036" y="2013204"/>
              <a:ext cx="4052316" cy="268376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5612" y="2334768"/>
              <a:ext cx="3058667" cy="204063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367690" y="5794413"/>
            <a:ext cx="506095" cy="397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00" spc="-25">
                <a:solidFill>
                  <a:srgbClr val="FFFFFF"/>
                </a:solidFill>
                <a:latin typeface="Impact"/>
                <a:cs typeface="Impact"/>
              </a:rPr>
              <a:t>AGS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652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COMMERCIAL</a:t>
            </a:r>
            <a:r>
              <a:rPr dirty="0" sz="5400" spc="-40"/>
              <a:t> </a:t>
            </a:r>
            <a:r>
              <a:rPr dirty="0" sz="5400"/>
              <a:t>DRIVER</a:t>
            </a:r>
            <a:r>
              <a:rPr dirty="0" sz="5400" spc="-10"/>
              <a:t> TRAINING</a:t>
            </a:r>
            <a:endParaRPr sz="5400"/>
          </a:p>
        </p:txBody>
      </p:sp>
      <p:grpSp>
        <p:nvGrpSpPr>
          <p:cNvPr id="3" name="object 3" descr=""/>
          <p:cNvGrpSpPr/>
          <p:nvPr/>
        </p:nvGrpSpPr>
        <p:grpSpPr>
          <a:xfrm>
            <a:off x="288036" y="2132076"/>
            <a:ext cx="11257915" cy="2449195"/>
            <a:chOff x="288036" y="2132076"/>
            <a:chExt cx="11257915" cy="244919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036" y="2132076"/>
              <a:ext cx="3675888" cy="244906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9747" y="2132076"/>
              <a:ext cx="3675888" cy="244906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71459" y="2132076"/>
              <a:ext cx="3674363" cy="2449068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367690" y="5794413"/>
            <a:ext cx="504190" cy="397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00" spc="-25">
                <a:solidFill>
                  <a:srgbClr val="FFFFFF"/>
                </a:solidFill>
                <a:latin typeface="Impact"/>
                <a:cs typeface="Impact"/>
              </a:rPr>
              <a:t>CDT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5888" y="300939"/>
            <a:ext cx="7718425" cy="1444625"/>
          </a:xfrm>
          <a:prstGeom prst="rect"/>
        </p:spPr>
        <p:txBody>
          <a:bodyPr wrap="square" lIns="0" tIns="97155" rIns="0" bIns="0" rtlCol="0" vert="horz">
            <a:spAutoFit/>
          </a:bodyPr>
          <a:lstStyle/>
          <a:p>
            <a:pPr marL="12700" marR="5080">
              <a:lnSpc>
                <a:spcPts val="5290"/>
              </a:lnSpc>
              <a:spcBef>
                <a:spcPts val="765"/>
              </a:spcBef>
            </a:pPr>
            <a:r>
              <a:rPr dirty="0"/>
              <a:t>ELECTRIC</a:t>
            </a:r>
            <a:r>
              <a:rPr dirty="0" spc="-125"/>
              <a:t> </a:t>
            </a:r>
            <a:r>
              <a:rPr dirty="0"/>
              <a:t>UTILITY</a:t>
            </a:r>
            <a:r>
              <a:rPr dirty="0" spc="-125"/>
              <a:t> </a:t>
            </a:r>
            <a:r>
              <a:rPr dirty="0" spc="-20"/>
              <a:t>TECHNOLOGY</a:t>
            </a:r>
            <a:r>
              <a:rPr dirty="0" spc="-114"/>
              <a:t> </a:t>
            </a:r>
            <a:r>
              <a:rPr dirty="0" spc="-50"/>
              <a:t>- </a:t>
            </a:r>
            <a:r>
              <a:rPr dirty="0" spc="-10"/>
              <a:t>LINEWORK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612648" y="1898904"/>
            <a:ext cx="10441305" cy="3060700"/>
            <a:chOff x="612648" y="1898904"/>
            <a:chExt cx="10441305" cy="30607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64408" y="1898904"/>
              <a:ext cx="2293619" cy="306019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648" y="1898904"/>
              <a:ext cx="2275332" cy="303276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34456" y="1898904"/>
              <a:ext cx="2447544" cy="306019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59952" y="1898904"/>
              <a:ext cx="2293620" cy="3060192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367690" y="5794413"/>
            <a:ext cx="459740" cy="397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00" spc="-25">
                <a:solidFill>
                  <a:srgbClr val="FFFFFF"/>
                </a:solidFill>
                <a:latin typeface="Impact"/>
                <a:cs typeface="Impact"/>
              </a:rPr>
              <a:t>EUT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6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CONSTRUCTION</a:t>
            </a:r>
            <a:r>
              <a:rPr dirty="0" spc="-180"/>
              <a:t> </a:t>
            </a:r>
            <a:r>
              <a:rPr dirty="0" spc="-10"/>
              <a:t>BUILDING</a:t>
            </a:r>
            <a:r>
              <a:rPr dirty="0" spc="-170"/>
              <a:t> </a:t>
            </a:r>
            <a:r>
              <a:rPr dirty="0" spc="-10"/>
              <a:t>TECHNOLOGY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22960" y="1655064"/>
            <a:ext cx="10761345" cy="3733800"/>
            <a:chOff x="822960" y="1655064"/>
            <a:chExt cx="10761345" cy="37338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2883" y="1783080"/>
              <a:ext cx="4511039" cy="345033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8683" y="1682496"/>
              <a:ext cx="2778252" cy="370636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960" y="1655064"/>
              <a:ext cx="2779776" cy="3706367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367690" y="5794413"/>
            <a:ext cx="503555" cy="397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400" spc="-25">
                <a:solidFill>
                  <a:srgbClr val="FFFFFF"/>
                </a:solidFill>
                <a:latin typeface="Impact"/>
                <a:cs typeface="Impact"/>
              </a:rPr>
              <a:t>CBT</a:t>
            </a:r>
            <a:endParaRPr sz="24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Smith, Karen</dc:creator>
  <dc:title>Yavapai college  Chino Valley Center</dc:title>
  <dcterms:created xsi:type="dcterms:W3CDTF">2024-05-15T21:32:45Z</dcterms:created>
  <dcterms:modified xsi:type="dcterms:W3CDTF">2024-05-15T21:32:45Z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2024-05-15T00:00:00Z</vt:filetime>
  </property>
  <property fmtid="{D5CDD505-2E9C-101B-9397-08002B2CF9AE}" pid="5" name="Producer">
    <vt:lpwstr>Microsoft® PowerPoint® for Microsoft 365</vt:lpwstr>
  </property>
</Properties>
</file>